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60" r:id="rId6"/>
    <p:sldId id="261" r:id="rId7"/>
    <p:sldId id="262" r:id="rId8"/>
    <p:sldId id="267" r:id="rId9"/>
    <p:sldId id="263" r:id="rId10"/>
    <p:sldId id="264" r:id="rId11"/>
    <p:sldId id="265" r:id="rId12"/>
    <p:sldId id="266" r:id="rId13"/>
  </p:sldIdLst>
  <p:sldSz cx="9144000" cy="6858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1" autoAdjust="0"/>
    <p:restoredTop sz="94618" autoAdjust="0"/>
  </p:normalViewPr>
  <p:slideViewPr>
    <p:cSldViewPr>
      <p:cViewPr varScale="1">
        <p:scale>
          <a:sx n="70" d="100"/>
          <a:sy n="70" d="100"/>
        </p:scale>
        <p:origin x="-8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EB3BC0-021A-423B-B85C-E48DF2D40F2C}" type="datetimeFigureOut">
              <a:rPr lang="da-DK" smtClean="0"/>
              <a:t>29-10-2009</a:t>
            </a:fld>
            <a:endParaRPr lang="da-DK"/>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D528AA-9743-482F-88C4-8F565FA0C8A9}" type="slidenum">
              <a:rPr lang="da-DK" smtClean="0"/>
              <a:t>‹#›</a:t>
            </a:fld>
            <a:endParaRPr lang="da-DK"/>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1</a:t>
            </a:fld>
            <a:endParaRPr lang="da-DK"/>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10</a:t>
            </a:fld>
            <a:endParaRPr lang="da-DK"/>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11</a:t>
            </a:fld>
            <a:endParaRPr lang="da-DK"/>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12</a:t>
            </a:fld>
            <a:endParaRPr lang="da-DK"/>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2</a:t>
            </a:fld>
            <a:endParaRPr lang="da-DK"/>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3</a:t>
            </a:fld>
            <a:endParaRPr lang="da-DK"/>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4</a:t>
            </a:fld>
            <a:endParaRPr lang="da-DK"/>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5</a:t>
            </a:fld>
            <a:endParaRPr lang="da-DK"/>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6</a:t>
            </a:fld>
            <a:endParaRPr lang="da-DK"/>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7</a:t>
            </a:fld>
            <a:endParaRPr lang="da-DK"/>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8</a:t>
            </a:fld>
            <a:endParaRPr lang="da-DK"/>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a-DK"/>
          </a:p>
        </p:txBody>
      </p:sp>
      <p:sp>
        <p:nvSpPr>
          <p:cNvPr id="4" name="Slide Number Placeholder 3"/>
          <p:cNvSpPr>
            <a:spLocks noGrp="1"/>
          </p:cNvSpPr>
          <p:nvPr>
            <p:ph type="sldNum" sz="quarter" idx="10"/>
          </p:nvPr>
        </p:nvSpPr>
        <p:spPr/>
        <p:txBody>
          <a:bodyPr/>
          <a:lstStyle/>
          <a:p>
            <a:fld id="{97D528AA-9743-482F-88C4-8F565FA0C8A9}" type="slidenum">
              <a:rPr lang="da-DK" smtClean="0"/>
              <a:t>9</a:t>
            </a:fld>
            <a:endParaRPr lang="da-DK"/>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a-DK"/>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a-DK"/>
          </a:p>
        </p:txBody>
      </p:sp>
      <p:sp>
        <p:nvSpPr>
          <p:cNvPr id="4" name="Date Placeholder 3"/>
          <p:cNvSpPr>
            <a:spLocks noGrp="1"/>
          </p:cNvSpPr>
          <p:nvPr>
            <p:ph type="dt" sz="half" idx="10"/>
          </p:nvPr>
        </p:nvSpPr>
        <p:spPr/>
        <p:txBody>
          <a:bodyPr/>
          <a:lstStyle/>
          <a:p>
            <a:fld id="{94669B6D-0627-47A6-A5DB-602C93F3F92E}" type="datetimeFigureOut">
              <a:rPr lang="da-DK" smtClean="0"/>
              <a:t>29-10-2009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4669B6D-0627-47A6-A5DB-602C93F3F92E}" type="datetimeFigureOut">
              <a:rPr lang="da-DK" smtClean="0"/>
              <a:t>29-10-2009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4669B6D-0627-47A6-A5DB-602C93F3F92E}" type="datetimeFigureOut">
              <a:rPr lang="da-DK" smtClean="0"/>
              <a:t>29-10-2009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4669B6D-0627-47A6-A5DB-602C93F3F92E}" type="datetimeFigureOut">
              <a:rPr lang="da-DK" smtClean="0"/>
              <a:t>29-10-2009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69B6D-0627-47A6-A5DB-602C93F3F92E}" type="datetimeFigureOut">
              <a:rPr lang="da-DK" smtClean="0"/>
              <a:t>29-10-2009</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Date Placeholder 4"/>
          <p:cNvSpPr>
            <a:spLocks noGrp="1"/>
          </p:cNvSpPr>
          <p:nvPr>
            <p:ph type="dt" sz="half" idx="10"/>
          </p:nvPr>
        </p:nvSpPr>
        <p:spPr/>
        <p:txBody>
          <a:bodyPr/>
          <a:lstStyle/>
          <a:p>
            <a:fld id="{94669B6D-0627-47A6-A5DB-602C93F3F92E}" type="datetimeFigureOut">
              <a:rPr lang="da-DK" smtClean="0"/>
              <a:t>29-10-2009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7" name="Date Placeholder 6"/>
          <p:cNvSpPr>
            <a:spLocks noGrp="1"/>
          </p:cNvSpPr>
          <p:nvPr>
            <p:ph type="dt" sz="half" idx="10"/>
          </p:nvPr>
        </p:nvSpPr>
        <p:spPr/>
        <p:txBody>
          <a:bodyPr/>
          <a:lstStyle/>
          <a:p>
            <a:fld id="{94669B6D-0627-47A6-A5DB-602C93F3F92E}" type="datetimeFigureOut">
              <a:rPr lang="da-DK" smtClean="0"/>
              <a:t>29-10-2009</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Date Placeholder 2"/>
          <p:cNvSpPr>
            <a:spLocks noGrp="1"/>
          </p:cNvSpPr>
          <p:nvPr>
            <p:ph type="dt" sz="half" idx="10"/>
          </p:nvPr>
        </p:nvSpPr>
        <p:spPr/>
        <p:txBody>
          <a:bodyPr/>
          <a:lstStyle/>
          <a:p>
            <a:fld id="{94669B6D-0627-47A6-A5DB-602C93F3F92E}" type="datetimeFigureOut">
              <a:rPr lang="da-DK" smtClean="0"/>
              <a:t>29-10-2009</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69B6D-0627-47A6-A5DB-602C93F3F92E}" type="datetimeFigureOut">
              <a:rPr lang="da-DK" smtClean="0"/>
              <a:t>29-10-2009</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a-D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69B6D-0627-47A6-A5DB-602C93F3F92E}" type="datetimeFigureOut">
              <a:rPr lang="da-DK" smtClean="0"/>
              <a:t>29-10-2009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69B6D-0627-47A6-A5DB-602C93F3F92E}" type="datetimeFigureOut">
              <a:rPr lang="da-DK" smtClean="0"/>
              <a:t>29-10-2009</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DFCE6B81-F5DC-487A-BBA3-C1A7CEA489B2}" type="slidenum">
              <a:rPr lang="da-DK" smtClean="0"/>
              <a:t>‹#›</a:t>
            </a:fld>
            <a:endParaRPr lang="da-DK"/>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a-DK"/>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669B6D-0627-47A6-A5DB-602C93F3F92E}" type="datetimeFigureOut">
              <a:rPr lang="da-DK" smtClean="0"/>
              <a:t>29-10-2009</a:t>
            </a:fld>
            <a:endParaRPr lang="da-DK"/>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CE6B81-F5DC-487A-BBA3-C1A7CEA489B2}" type="slidenum">
              <a:rPr lang="da-DK" smtClean="0"/>
              <a:t>‹#›</a:t>
            </a:fld>
            <a:endParaRPr lang="da-DK"/>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edriften.dk/BedriftenBasisFilm/mink.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file:///C:\Users\Christina\Desktop\BedriftenBasis.ln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a-DK" dirty="0" smtClean="0">
                <a:solidFill>
                  <a:srgbClr val="7030A0"/>
                </a:solidFill>
              </a:rPr>
              <a:t>Bedriften</a:t>
            </a:r>
            <a:endParaRPr lang="da-DK" dirty="0">
              <a:solidFill>
                <a:srgbClr val="7030A0"/>
              </a:solidFill>
            </a:endParaRPr>
          </a:p>
        </p:txBody>
      </p:sp>
      <p:sp>
        <p:nvSpPr>
          <p:cNvPr id="3" name="Subtitle 2"/>
          <p:cNvSpPr>
            <a:spLocks noGrp="1"/>
          </p:cNvSpPr>
          <p:nvPr>
            <p:ph type="subTitle" idx="1"/>
          </p:nvPr>
        </p:nvSpPr>
        <p:spPr/>
        <p:style>
          <a:lnRef idx="1">
            <a:schemeClr val="accent5"/>
          </a:lnRef>
          <a:fillRef idx="2">
            <a:schemeClr val="accent5"/>
          </a:fillRef>
          <a:effectRef idx="1">
            <a:schemeClr val="accent5"/>
          </a:effectRef>
          <a:fontRef idx="minor">
            <a:schemeClr val="dk1"/>
          </a:fontRef>
        </p:style>
        <p:txBody>
          <a:bodyPr/>
          <a:lstStyle/>
          <a:p>
            <a:r>
              <a:rPr lang="da-DK" dirty="0" smtClean="0"/>
              <a:t>Et uformelt læringsmiljø</a:t>
            </a:r>
            <a:endParaRPr lang="da-DK"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Miljø og sundhed</a:t>
            </a:r>
            <a:endParaRPr lang="da-DK" dirty="0">
              <a:solidFill>
                <a:srgbClr val="7030A0"/>
              </a:solidFill>
            </a:endParaRPr>
          </a:p>
        </p:txBody>
      </p:sp>
      <p:sp>
        <p:nvSpPr>
          <p:cNvPr id="3" name="Content Placeholder 2"/>
          <p:cNvSpPr>
            <a:spLocks noGrp="1"/>
          </p:cNvSpPr>
          <p:nvPr>
            <p:ph idx="1"/>
          </p:nvPr>
        </p:nvSpPr>
        <p:spPr/>
        <p:txBody>
          <a:bodyPr>
            <a:normAutofit/>
          </a:bodyPr>
          <a:lstStyle/>
          <a:p>
            <a:r>
              <a:rPr lang="da-DK" dirty="0" smtClean="0"/>
              <a:t>- </a:t>
            </a:r>
            <a:r>
              <a:rPr lang="da-DK" dirty="0"/>
              <a:t>redegøre for menneskers anvendelse af naturgrundlaget i forskellige erhverv, blandt andet landbrug og fiskeri.</a:t>
            </a:r>
          </a:p>
          <a:p>
            <a:r>
              <a:rPr lang="da-DK" dirty="0"/>
              <a:t>- give eksempler på, hvordan bæredygtig udvikling indgår i forskellige erhverv og som led i naturforvaltningen.</a:t>
            </a:r>
          </a:p>
          <a:p>
            <a:r>
              <a:rPr lang="da-DK" dirty="0"/>
              <a:t>- give eksempler på aktuelle lokale og globale miljø- og sundhedsproblemer.</a:t>
            </a:r>
          </a:p>
          <a:p>
            <a:endParaRPr lang="da-DK"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Biologiens anvendelse</a:t>
            </a:r>
            <a:endParaRPr lang="da-DK" dirty="0">
              <a:solidFill>
                <a:srgbClr val="7030A0"/>
              </a:solidFill>
            </a:endParaRPr>
          </a:p>
        </p:txBody>
      </p:sp>
      <p:sp>
        <p:nvSpPr>
          <p:cNvPr id="3" name="Content Placeholder 2"/>
          <p:cNvSpPr>
            <a:spLocks noGrp="1"/>
          </p:cNvSpPr>
          <p:nvPr>
            <p:ph idx="1"/>
          </p:nvPr>
        </p:nvSpPr>
        <p:spPr/>
        <p:txBody>
          <a:bodyPr/>
          <a:lstStyle/>
          <a:p>
            <a:pPr>
              <a:buNone/>
            </a:pPr>
            <a:endParaRPr lang="da-DK" dirty="0"/>
          </a:p>
          <a:p>
            <a:r>
              <a:rPr lang="da-DK" dirty="0"/>
              <a:t>- forklare biologiske processer knyttet til råvareproduktion, herunder i landbrug og fiskeri.</a:t>
            </a:r>
          </a:p>
          <a:p>
            <a:r>
              <a:rPr lang="da-DK" dirty="0"/>
              <a:t>- redegøre for menneskets syn på og brug af produktionsdyr og kæledyr.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Arbejdsmåder og tankegange</a:t>
            </a:r>
            <a:endParaRPr lang="da-DK" dirty="0">
              <a:solidFill>
                <a:srgbClr val="7030A0"/>
              </a:solidFill>
            </a:endParaRPr>
          </a:p>
        </p:txBody>
      </p:sp>
      <p:sp>
        <p:nvSpPr>
          <p:cNvPr id="3" name="Content Placeholder 2"/>
          <p:cNvSpPr>
            <a:spLocks noGrp="1"/>
          </p:cNvSpPr>
          <p:nvPr>
            <p:ph idx="1"/>
          </p:nvPr>
        </p:nvSpPr>
        <p:spPr/>
        <p:txBody>
          <a:bodyPr/>
          <a:lstStyle/>
          <a:p>
            <a:pPr>
              <a:buNone/>
            </a:pPr>
            <a:endParaRPr lang="da-DK" dirty="0"/>
          </a:p>
          <a:p>
            <a:r>
              <a:rPr lang="da-DK" dirty="0"/>
              <a:t>- skelne imellem faktuelle spørgsmål og holdningsspørgsmål.</a:t>
            </a:r>
          </a:p>
          <a:p>
            <a:r>
              <a:rPr lang="da-DK" dirty="0"/>
              <a:t>- give eksempler på interesse­modsætninger og forskellige holdninger i forbindelse med sundhedsforhold og udnyttelse af naturressourcer.</a:t>
            </a:r>
          </a:p>
          <a:p>
            <a:endParaRPr lang="da-DK"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Opstarten af projektet</a:t>
            </a:r>
            <a:endParaRPr lang="da-DK" dirty="0">
              <a:solidFill>
                <a:srgbClr val="7030A0"/>
              </a:solidFill>
            </a:endParaRPr>
          </a:p>
        </p:txBody>
      </p:sp>
      <p:sp>
        <p:nvSpPr>
          <p:cNvPr id="3" name="Content Placeholder 2"/>
          <p:cNvSpPr>
            <a:spLocks noGrp="1"/>
          </p:cNvSpPr>
          <p:nvPr>
            <p:ph idx="1"/>
          </p:nvPr>
        </p:nvSpPr>
        <p:spPr/>
        <p:txBody>
          <a:bodyPr/>
          <a:lstStyle/>
          <a:p>
            <a:r>
              <a:rPr lang="da-DK" dirty="0" smtClean="0"/>
              <a:t>Eleverne deles i 7 grupper.</a:t>
            </a:r>
          </a:p>
          <a:p>
            <a:r>
              <a:rPr lang="da-DK" dirty="0" smtClean="0"/>
              <a:t>Laver første øvelse hvor de skriver på planche</a:t>
            </a:r>
          </a:p>
          <a:p>
            <a:r>
              <a:rPr lang="da-DK" dirty="0" smtClean="0"/>
              <a:t>Fremlægger plancher en gruppe om hver</a:t>
            </a:r>
          </a:p>
          <a:p>
            <a:r>
              <a:rPr lang="da-DK" dirty="0" smtClean="0"/>
              <a:t>Ser film om minkfarmeren.</a:t>
            </a:r>
          </a:p>
          <a:p>
            <a:r>
              <a:rPr lang="da-DK" dirty="0" smtClean="0"/>
              <a:t>Trækker landbrugsart</a:t>
            </a:r>
          </a:p>
          <a:p>
            <a:r>
              <a:rPr lang="da-DK" dirty="0" smtClean="0"/>
              <a:t>Spiller første runde af spillet</a:t>
            </a:r>
          </a:p>
          <a:p>
            <a:endParaRPr lang="da-DK"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Første øvelse</a:t>
            </a:r>
            <a:endParaRPr lang="da-DK" dirty="0">
              <a:solidFill>
                <a:srgbClr val="7030A0"/>
              </a:solidFill>
            </a:endParaRPr>
          </a:p>
        </p:txBody>
      </p:sp>
      <p:sp>
        <p:nvSpPr>
          <p:cNvPr id="3" name="Content Placeholder 2"/>
          <p:cNvSpPr>
            <a:spLocks noGrp="1"/>
          </p:cNvSpPr>
          <p:nvPr>
            <p:ph idx="1"/>
          </p:nvPr>
        </p:nvSpPr>
        <p:spPr/>
        <p:txBody>
          <a:bodyPr>
            <a:normAutofit fontScale="40000" lnSpcReduction="20000"/>
          </a:bodyPr>
          <a:lstStyle/>
          <a:p>
            <a:r>
              <a:rPr lang="da-DK" dirty="0"/>
              <a:t>Læringsmål: </a:t>
            </a:r>
          </a:p>
          <a:p>
            <a:r>
              <a:rPr lang="da-DK" b="1" dirty="0"/>
              <a:t>- bliv nysgerrig </a:t>
            </a:r>
            <a:r>
              <a:rPr lang="da-DK" b="1" dirty="0" smtClean="0"/>
              <a:t>på dansk landbrug</a:t>
            </a:r>
          </a:p>
          <a:p>
            <a:r>
              <a:rPr lang="da-DK" b="1" dirty="0" smtClean="0"/>
              <a:t> </a:t>
            </a:r>
            <a:r>
              <a:rPr lang="da-DK" b="1" dirty="0"/>
              <a:t>• At eleverne erkender, at de har et vist </a:t>
            </a:r>
            <a:r>
              <a:rPr lang="da-DK" b="1" dirty="0" smtClean="0"/>
              <a:t>forhåndskendskab´til </a:t>
            </a:r>
            <a:r>
              <a:rPr lang="da-DK" b="1" dirty="0"/>
              <a:t>dansk landbrug.</a:t>
            </a:r>
          </a:p>
          <a:p>
            <a:r>
              <a:rPr lang="da-DK" dirty="0"/>
              <a:t>• At eleverne har reflekteret over selvstændighedskulturen </a:t>
            </a:r>
            <a:r>
              <a:rPr lang="da-DK" dirty="0" smtClean="0"/>
              <a:t>blandt </a:t>
            </a:r>
            <a:r>
              <a:rPr lang="da-DK" dirty="0"/>
              <a:t>landmænd.</a:t>
            </a:r>
          </a:p>
          <a:p>
            <a:r>
              <a:rPr lang="da-DK" dirty="0"/>
              <a:t>• At eleverne er forberedte, når de i Bedriften </a:t>
            </a:r>
            <a:r>
              <a:rPr lang="da-DK" dirty="0" smtClean="0"/>
              <a:t>skal </a:t>
            </a:r>
            <a:r>
              <a:rPr lang="da-DK" dirty="0"/>
              <a:t>prioritere landmandens tid. </a:t>
            </a:r>
          </a:p>
          <a:p>
            <a:endParaRPr lang="da-DK" b="1" dirty="0" smtClean="0"/>
          </a:p>
          <a:p>
            <a:endParaRPr lang="da-DK" b="1" dirty="0"/>
          </a:p>
          <a:p>
            <a:r>
              <a:rPr lang="da-DK" b="1" dirty="0" smtClean="0"/>
              <a:t>Tidsforbrug </a:t>
            </a:r>
            <a:r>
              <a:rPr lang="da-DK" b="1" dirty="0"/>
              <a:t>2 timer </a:t>
            </a:r>
          </a:p>
          <a:p>
            <a:r>
              <a:rPr lang="da-DK" dirty="0"/>
              <a:t>Der ligger syv store stykker papir (A3 eller A2) fordelt i lokalet. Hvert papir har én af følgende spørgsmål som overskrift: </a:t>
            </a:r>
          </a:p>
          <a:p>
            <a:r>
              <a:rPr lang="da-DK" dirty="0"/>
              <a:t>1. Hvilke slags landbrug kender I? </a:t>
            </a:r>
          </a:p>
          <a:p>
            <a:r>
              <a:rPr lang="da-DK" dirty="0"/>
              <a:t>2. Hvad tror I, der er specielt kendetegnende </a:t>
            </a:r>
            <a:r>
              <a:rPr lang="da-DK" dirty="0" smtClean="0"/>
              <a:t>ved </a:t>
            </a:r>
            <a:r>
              <a:rPr lang="da-DK" dirty="0"/>
              <a:t>arbejdet som landmand?</a:t>
            </a:r>
          </a:p>
          <a:p>
            <a:r>
              <a:rPr lang="da-DK" dirty="0"/>
              <a:t>3. Hvordan tror I en typisk landmand fordeler sin tid </a:t>
            </a:r>
            <a:r>
              <a:rPr lang="da-DK" dirty="0" smtClean="0"/>
              <a:t>mellem </a:t>
            </a:r>
            <a:r>
              <a:rPr lang="da-DK" dirty="0"/>
              <a:t>arbejde, fritid og familie?</a:t>
            </a:r>
          </a:p>
          <a:p>
            <a:r>
              <a:rPr lang="da-DK" dirty="0"/>
              <a:t>4. Hvilke dyr kender I fra danske landbrugsproduktioner?</a:t>
            </a:r>
          </a:p>
          <a:p>
            <a:r>
              <a:rPr lang="da-DK" dirty="0"/>
              <a:t>5. Hvad er økologi?</a:t>
            </a:r>
          </a:p>
          <a:p>
            <a:r>
              <a:rPr lang="da-DK" dirty="0"/>
              <a:t>6. Kender I en landmand? Skriv lidt om ham eller hende…</a:t>
            </a:r>
          </a:p>
          <a:p>
            <a:r>
              <a:rPr lang="da-DK" dirty="0"/>
              <a:t>7. Hvilke kvalifikationer (egenskaber) er gode at have som landmand?</a:t>
            </a:r>
          </a:p>
          <a:p>
            <a:endParaRPr lang="da-DK" dirty="0" smtClean="0"/>
          </a:p>
          <a:p>
            <a:endParaRPr lang="da-DK" dirty="0"/>
          </a:p>
          <a:p>
            <a:r>
              <a:rPr lang="da-DK" dirty="0" smtClean="0"/>
              <a:t>Eleverne </a:t>
            </a:r>
            <a:r>
              <a:rPr lang="da-DK" dirty="0"/>
              <a:t>bevæger sig rundt i deres grupper og arbejder med hvert spørgsmål i ca. 5-10 min. </a:t>
            </a:r>
          </a:p>
          <a:p>
            <a:r>
              <a:rPr lang="da-DK" dirty="0"/>
              <a:t>Det er dig, der fortæller, når tiden er gået, og gruppen skal gå videre til næste planche (med næste spørgsmål). Eleverne skriver således videre på de forrige gruppers svar. På den måde får eleverne inspiration fra hinandens svar og arbejder videre ud fra dette.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hlinkClick r:id="rId3"/>
              </a:rPr>
              <a:t>Minkfarmen</a:t>
            </a:r>
            <a:endParaRPr lang="da-DK" dirty="0"/>
          </a:p>
        </p:txBody>
      </p:sp>
      <p:pic>
        <p:nvPicPr>
          <p:cNvPr id="4" name="Content Placeholder 3" descr="john%20marlene.gif"/>
          <p:cNvPicPr>
            <a:picLocks noGrp="1" noChangeAspect="1"/>
          </p:cNvPicPr>
          <p:nvPr>
            <p:ph idx="1"/>
          </p:nvPr>
        </p:nvPicPr>
        <p:blipFill>
          <a:blip r:embed="rId4" cstate="print"/>
          <a:stretch>
            <a:fillRect/>
          </a:stretch>
        </p:blipFill>
        <p:spPr>
          <a:xfrm>
            <a:off x="2714612" y="2000240"/>
            <a:ext cx="3608348" cy="2357454"/>
          </a:xfr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Spillet</a:t>
            </a:r>
            <a:endParaRPr lang="da-DK" dirty="0">
              <a:solidFill>
                <a:srgbClr val="7030A0"/>
              </a:solidFill>
            </a:endParaRPr>
          </a:p>
        </p:txBody>
      </p:sp>
      <p:pic>
        <p:nvPicPr>
          <p:cNvPr id="4" name="Content Placeholder 3" descr="Bedriften_oversigt.jpg"/>
          <p:cNvPicPr>
            <a:picLocks noGrp="1" noChangeAspect="1"/>
          </p:cNvPicPr>
          <p:nvPr>
            <p:ph idx="1"/>
          </p:nvPr>
        </p:nvPicPr>
        <p:blipFill>
          <a:blip r:embed="rId3" cstate="print"/>
          <a:stretch>
            <a:fillRect/>
          </a:stretch>
        </p:blipFill>
        <p:spPr>
          <a:xfrm>
            <a:off x="714348" y="1757351"/>
            <a:ext cx="7500990" cy="3600475"/>
          </a:xfr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Spillet</a:t>
            </a:r>
            <a:endParaRPr lang="da-DK" dirty="0"/>
          </a:p>
        </p:txBody>
      </p:sp>
      <p:pic>
        <p:nvPicPr>
          <p:cNvPr id="4" name="Content Placeholder 3" descr="Opgaver%20kopi.jpg">
            <a:hlinkClick r:id="rId3" action="ppaction://hlinkfile"/>
          </p:cNvPr>
          <p:cNvPicPr>
            <a:picLocks noGrp="1" noChangeAspect="1"/>
          </p:cNvPicPr>
          <p:nvPr>
            <p:ph idx="1"/>
          </p:nvPr>
        </p:nvPicPr>
        <p:blipFill>
          <a:blip r:embed="rId4" cstate="print"/>
          <a:stretch>
            <a:fillRect/>
          </a:stretch>
        </p:blipFill>
        <p:spPr>
          <a:xfrm>
            <a:off x="1000100" y="1428735"/>
            <a:ext cx="7000924" cy="4613601"/>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solidFill>
                  <a:srgbClr val="7030A0"/>
                </a:solidFill>
              </a:rPr>
              <a:t>Muligheder derudover</a:t>
            </a:r>
            <a:endParaRPr lang="da-DK" dirty="0">
              <a:solidFill>
                <a:srgbClr val="7030A0"/>
              </a:solidFill>
            </a:endParaRPr>
          </a:p>
        </p:txBody>
      </p:sp>
      <p:sp>
        <p:nvSpPr>
          <p:cNvPr id="3" name="Content Placeholder 2"/>
          <p:cNvSpPr>
            <a:spLocks noGrp="1"/>
          </p:cNvSpPr>
          <p:nvPr>
            <p:ph idx="1"/>
          </p:nvPr>
        </p:nvSpPr>
        <p:spPr/>
        <p:txBody>
          <a:bodyPr/>
          <a:lstStyle/>
          <a:p>
            <a:r>
              <a:rPr lang="da-DK" dirty="0" smtClean="0"/>
              <a:t>Man kan vælge at følge fastlagt forløb fra SIL</a:t>
            </a:r>
          </a:p>
          <a:p>
            <a:r>
              <a:rPr lang="da-DK" dirty="0" smtClean="0"/>
              <a:t>Tage spillet og emnet som en oplevelse</a:t>
            </a:r>
          </a:p>
          <a:p>
            <a:r>
              <a:rPr lang="da-DK" dirty="0" smtClean="0"/>
              <a:t>Diskussion af emner som bæredygtighed, miljø, produktionsformer, effektivitet, dyrevelfærd mm.</a:t>
            </a:r>
          </a:p>
          <a:p>
            <a:r>
              <a:rPr lang="da-DK" dirty="0" smtClean="0"/>
              <a:t>Virksomhedsbesøg hos lokal landmand, slagteri, konsulent mm. </a:t>
            </a:r>
            <a:endParaRPr lang="da-DK"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endParaRPr lang="da-DK" dirty="0"/>
          </a:p>
        </p:txBody>
      </p:sp>
      <p:sp>
        <p:nvSpPr>
          <p:cNvPr id="4" name="Rectangle 3"/>
          <p:cNvSpPr/>
          <p:nvPr/>
        </p:nvSpPr>
        <p:spPr>
          <a:xfrm>
            <a:off x="2214547" y="2967334"/>
            <a:ext cx="5429288" cy="923330"/>
          </a:xfrm>
          <a:prstGeom prst="rect">
            <a:avLst/>
          </a:prstGeom>
          <a:noFill/>
        </p:spPr>
        <p:txBody>
          <a:bodyPr wrap="square" lIns="91440" tIns="45720" rIns="91440" bIns="45720">
            <a:spAutoFit/>
          </a:bodyPr>
          <a:lstStyle/>
          <a:p>
            <a:pPr algn="ctr"/>
            <a:r>
              <a:rPr lang="en-US" sz="5400" b="1" cap="none" spc="0" dirty="0" err="1" smtClean="0">
                <a:ln w="1905"/>
                <a:solidFill>
                  <a:srgbClr val="7030A0"/>
                </a:solidFill>
                <a:effectLst>
                  <a:innerShdw blurRad="69850" dist="43180" dir="5400000">
                    <a:srgbClr val="000000">
                      <a:alpha val="65000"/>
                    </a:srgbClr>
                  </a:innerShdw>
                </a:effectLst>
              </a:rPr>
              <a:t>Trinmål</a:t>
            </a:r>
            <a:endParaRPr lang="en-US" sz="5400" b="1" cap="none" spc="0" dirty="0">
              <a:ln w="1905"/>
              <a:solidFill>
                <a:srgbClr val="7030A0"/>
              </a:soli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11288"/>
          </a:xfrm>
        </p:spPr>
        <p:txBody>
          <a:bodyPr>
            <a:normAutofit fontScale="90000"/>
          </a:bodyPr>
          <a:lstStyle/>
          <a:p>
            <a:r>
              <a:rPr lang="da-DK" b="1" dirty="0" smtClean="0">
                <a:solidFill>
                  <a:srgbClr val="7030A0"/>
                </a:solidFill>
              </a:rPr>
              <a:t>De levende organismer og deres omgivende natur</a:t>
            </a:r>
            <a:r>
              <a:rPr lang="da-DK" dirty="0" smtClean="0"/>
              <a:t/>
            </a:r>
            <a:br>
              <a:rPr lang="da-DK" dirty="0" smtClean="0"/>
            </a:br>
            <a:endParaRPr lang="da-DK" dirty="0"/>
          </a:p>
        </p:txBody>
      </p:sp>
      <p:sp>
        <p:nvSpPr>
          <p:cNvPr id="3" name="Content Placeholder 2"/>
          <p:cNvSpPr>
            <a:spLocks noGrp="1"/>
          </p:cNvSpPr>
          <p:nvPr>
            <p:ph idx="1"/>
          </p:nvPr>
        </p:nvSpPr>
        <p:spPr>
          <a:xfrm>
            <a:off x="457200" y="2071678"/>
            <a:ext cx="8229600" cy="4054485"/>
          </a:xfrm>
        </p:spPr>
        <p:txBody>
          <a:bodyPr/>
          <a:lstStyle/>
          <a:p>
            <a:pPr>
              <a:buNone/>
            </a:pPr>
            <a:r>
              <a:rPr lang="da-DK" dirty="0" smtClean="0"/>
              <a:t>    - </a:t>
            </a:r>
            <a:r>
              <a:rPr lang="da-DK" dirty="0"/>
              <a:t>give eksempler på forskellige arters tilpasninger i bygning, funktion og adfærd til forskellige typer af levesteder og livsbetingelser.</a:t>
            </a:r>
          </a:p>
          <a:p>
            <a:endParaRPr lang="da-DK"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TotalTime>
  <Words>466</Words>
  <Application>Microsoft Office PowerPoint</Application>
  <PresentationFormat>On-screen Show (4:3)</PresentationFormat>
  <Paragraphs>65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Bedriften</vt:lpstr>
      <vt:lpstr>Opstarten af projektet</vt:lpstr>
      <vt:lpstr>Første øvelse</vt:lpstr>
      <vt:lpstr>Minkfarmen</vt:lpstr>
      <vt:lpstr>Spillet</vt:lpstr>
      <vt:lpstr>Spillet</vt:lpstr>
      <vt:lpstr>Muligheder derudover</vt:lpstr>
      <vt:lpstr>Slide 8</vt:lpstr>
      <vt:lpstr>De levende organismer og deres omgivende natur </vt:lpstr>
      <vt:lpstr>Miljø og sundhed</vt:lpstr>
      <vt:lpstr>Biologiens anvendelse</vt:lpstr>
      <vt:lpstr>Arbejdsmåder og tankegange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Bedriften</dc:title>
  <dc:creator>Christina</dc:creator>
  <cp:lastModifiedBy>Christina</cp:lastModifiedBy>
  <cp:revision>7</cp:revision>
  <dcterms:created xsi:type="dcterms:W3CDTF">2009-10-29T19:21:59Z</dcterms:created>
  <dcterms:modified xsi:type="dcterms:W3CDTF">2009-10-29T20:30:54Z</dcterms:modified>
</cp:coreProperties>
</file>